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Simonetta" charset="1" panose="02000504070000020003"/>
      <p:regular r:id="rId21"/>
    </p:embeddedFont>
    <p:embeddedFont>
      <p:font typeface="Coco Gothic Bold" charset="1" panose="00000000000000000000"/>
      <p:regular r:id="rId22"/>
    </p:embeddedFont>
    <p:embeddedFont>
      <p:font typeface="Twister" charset="1" panose="00000000000000000000"/>
      <p:regular r:id="rId23"/>
    </p:embeddedFont>
    <p:embeddedFont>
      <p:font typeface="Questrial" charset="1" panose="02000000000000000000"/>
      <p:regular r:id="rId24"/>
    </p:embeddedFont>
    <p:embeddedFont>
      <p:font typeface="Saint George" charset="1" panose="00000000000000000000"/>
      <p:regular r:id="rId25"/>
    </p:embeddedFont>
    <p:embeddedFont>
      <p:font typeface="Pacifico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7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7.png" Type="http://schemas.openxmlformats.org/officeDocument/2006/relationships/image"/><Relationship Id="rId4" Target="../media/image1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7.png" Type="http://schemas.openxmlformats.org/officeDocument/2006/relationships/image"/><Relationship Id="rId4" Target="../media/image1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7.png" Type="http://schemas.openxmlformats.org/officeDocument/2006/relationships/image"/><Relationship Id="rId4" Target="../media/image1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7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7.png" Type="http://schemas.openxmlformats.org/officeDocument/2006/relationships/image"/><Relationship Id="rId4" Target="../media/image1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32192" y="-527725"/>
            <a:ext cx="9855808" cy="8229600"/>
          </a:xfrm>
          <a:custGeom>
            <a:avLst/>
            <a:gdLst/>
            <a:ahLst/>
            <a:cxnLst/>
            <a:rect r="r" b="b" t="t" l="l"/>
            <a:pathLst>
              <a:path h="8229600" w="9855808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757175" y="4795044"/>
            <a:ext cx="9855808" cy="8229600"/>
          </a:xfrm>
          <a:custGeom>
            <a:avLst/>
            <a:gdLst/>
            <a:ahLst/>
            <a:cxnLst/>
            <a:rect r="r" b="b" t="t" l="l"/>
            <a:pathLst>
              <a:path h="8229600" w="9855808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32192" y="1293545"/>
            <a:ext cx="9855808" cy="8993455"/>
          </a:xfrm>
          <a:custGeom>
            <a:avLst/>
            <a:gdLst/>
            <a:ahLst/>
            <a:cxnLst/>
            <a:rect r="r" b="b" t="t" l="l"/>
            <a:pathLst>
              <a:path h="8993455" w="9855808">
                <a:moveTo>
                  <a:pt x="0" y="0"/>
                </a:moveTo>
                <a:lnTo>
                  <a:pt x="9855808" y="0"/>
                </a:lnTo>
                <a:lnTo>
                  <a:pt x="9855808" y="8993455"/>
                </a:lnTo>
                <a:lnTo>
                  <a:pt x="0" y="8993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33" t="0" r="-2933" b="-383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541297" y="476025"/>
            <a:ext cx="8973489" cy="361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32"/>
              </a:lnSpc>
            </a:pPr>
            <a:r>
              <a:rPr lang="en-US" sz="11197">
                <a:solidFill>
                  <a:srgbClr val="52256B"/>
                </a:solidFill>
                <a:latin typeface="Simonetta"/>
                <a:ea typeface="Simonetta"/>
                <a:cs typeface="Simonetta"/>
                <a:sym typeface="Simonetta"/>
              </a:rPr>
              <a:t>JEU DE MORPION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5057775"/>
            <a:ext cx="10189367" cy="357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0"/>
              </a:lnSpc>
            </a:pPr>
            <a:r>
              <a:rPr lang="en-US" sz="4093">
                <a:solidFill>
                  <a:srgbClr val="001454"/>
                </a:solidFill>
                <a:latin typeface="Simonetta"/>
                <a:ea typeface="Simonetta"/>
                <a:cs typeface="Simonetta"/>
                <a:sym typeface="Simonetta"/>
              </a:rPr>
              <a:t>Présenté par :</a:t>
            </a:r>
          </a:p>
          <a:p>
            <a:pPr algn="ctr">
              <a:lnSpc>
                <a:spcPts val="5730"/>
              </a:lnSpc>
            </a:pPr>
            <a:r>
              <a:rPr lang="en-US" sz="4093">
                <a:solidFill>
                  <a:srgbClr val="52256B"/>
                </a:solidFill>
                <a:latin typeface="Simonetta"/>
                <a:ea typeface="Simonetta"/>
                <a:cs typeface="Simonetta"/>
                <a:sym typeface="Simonetta"/>
              </a:rPr>
              <a:t>INES CHARFI</a:t>
            </a:r>
          </a:p>
          <a:p>
            <a:pPr algn="ctr">
              <a:lnSpc>
                <a:spcPts val="5730"/>
              </a:lnSpc>
            </a:pPr>
            <a:r>
              <a:rPr lang="en-US" sz="4093">
                <a:solidFill>
                  <a:srgbClr val="52256B"/>
                </a:solidFill>
                <a:latin typeface="Simonetta"/>
                <a:ea typeface="Simonetta"/>
                <a:cs typeface="Simonetta"/>
                <a:sym typeface="Simonetta"/>
              </a:rPr>
              <a:t>FLORENCE NAVET </a:t>
            </a:r>
          </a:p>
          <a:p>
            <a:pPr algn="ctr">
              <a:lnSpc>
                <a:spcPts val="5730"/>
              </a:lnSpc>
            </a:pPr>
            <a:r>
              <a:rPr lang="en-US" sz="4093">
                <a:solidFill>
                  <a:srgbClr val="52256B"/>
                </a:solidFill>
                <a:latin typeface="Simonetta"/>
                <a:ea typeface="Simonetta"/>
                <a:cs typeface="Simonetta"/>
                <a:sym typeface="Simonetta"/>
              </a:rPr>
              <a:t>KENZA ZAHA</a:t>
            </a:r>
            <a:r>
              <a:rPr lang="en-US" sz="4093">
                <a:solidFill>
                  <a:srgbClr val="001454"/>
                </a:solidFill>
                <a:latin typeface="Simonetta"/>
                <a:ea typeface="Simonetta"/>
                <a:cs typeface="Simonetta"/>
                <a:sym typeface="Simonetta"/>
              </a:rPr>
              <a:t>F</a:t>
            </a:r>
          </a:p>
          <a:p>
            <a:pPr algn="ctr">
              <a:lnSpc>
                <a:spcPts val="573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66271" y="7630754"/>
            <a:ext cx="3457953" cy="3842170"/>
          </a:xfrm>
          <a:custGeom>
            <a:avLst/>
            <a:gdLst/>
            <a:ahLst/>
            <a:cxnLst/>
            <a:rect r="r" b="b" t="t" l="l"/>
            <a:pathLst>
              <a:path h="3842170" w="3457953">
                <a:moveTo>
                  <a:pt x="0" y="0"/>
                </a:moveTo>
                <a:lnTo>
                  <a:pt x="3457953" y="0"/>
                </a:lnTo>
                <a:lnTo>
                  <a:pt x="3457953" y="3842170"/>
                </a:lnTo>
                <a:lnTo>
                  <a:pt x="0" y="3842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60681" y="-1183620"/>
            <a:ext cx="3457953" cy="3842170"/>
          </a:xfrm>
          <a:custGeom>
            <a:avLst/>
            <a:gdLst/>
            <a:ahLst/>
            <a:cxnLst/>
            <a:rect r="r" b="b" t="t" l="l"/>
            <a:pathLst>
              <a:path h="3842170" w="3457953">
                <a:moveTo>
                  <a:pt x="0" y="0"/>
                </a:moveTo>
                <a:lnTo>
                  <a:pt x="3457953" y="0"/>
                </a:lnTo>
                <a:lnTo>
                  <a:pt x="3457953" y="3842171"/>
                </a:lnTo>
                <a:lnTo>
                  <a:pt x="0" y="3842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5492" y="1028700"/>
            <a:ext cx="8137017" cy="8229600"/>
          </a:xfrm>
          <a:custGeom>
            <a:avLst/>
            <a:gdLst/>
            <a:ahLst/>
            <a:cxnLst/>
            <a:rect r="r" b="b" t="t" l="l"/>
            <a:pathLst>
              <a:path h="8229600" w="8137017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19551" y="9180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91994" y="-2581346"/>
            <a:ext cx="4130153" cy="5059207"/>
          </a:xfrm>
          <a:custGeom>
            <a:avLst/>
            <a:gdLst/>
            <a:ahLst/>
            <a:cxnLst/>
            <a:rect r="r" b="b" t="t" l="l"/>
            <a:pathLst>
              <a:path h="5059207" w="4130153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43832" y="7023908"/>
            <a:ext cx="4130153" cy="5059207"/>
          </a:xfrm>
          <a:custGeom>
            <a:avLst/>
            <a:gdLst/>
            <a:ahLst/>
            <a:cxnLst/>
            <a:rect r="r" b="b" t="t" l="l"/>
            <a:pathLst>
              <a:path h="5059207" w="4130153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645527">
            <a:off x="15615307" y="-1352751"/>
            <a:ext cx="3621292" cy="4762902"/>
          </a:xfrm>
          <a:custGeom>
            <a:avLst/>
            <a:gdLst/>
            <a:ahLst/>
            <a:cxnLst/>
            <a:rect r="r" b="b" t="t" l="l"/>
            <a:pathLst>
              <a:path h="4762902" w="362129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304412">
            <a:off x="-489401" y="7036197"/>
            <a:ext cx="3621292" cy="4762902"/>
          </a:xfrm>
          <a:custGeom>
            <a:avLst/>
            <a:gdLst/>
            <a:ahLst/>
            <a:cxnLst/>
            <a:rect r="r" b="b" t="t" l="l"/>
            <a:pathLst>
              <a:path h="4762902" w="362129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583550" y="4253144"/>
            <a:ext cx="7591881" cy="7841380"/>
          </a:xfrm>
          <a:custGeom>
            <a:avLst/>
            <a:gdLst/>
            <a:ahLst/>
            <a:cxnLst/>
            <a:rect r="r" b="b" t="t" l="l"/>
            <a:pathLst>
              <a:path h="7841380" w="7591881">
                <a:moveTo>
                  <a:pt x="0" y="0"/>
                </a:moveTo>
                <a:lnTo>
                  <a:pt x="7591881" y="0"/>
                </a:lnTo>
                <a:lnTo>
                  <a:pt x="7591881" y="7841379"/>
                </a:lnTo>
                <a:lnTo>
                  <a:pt x="0" y="784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92138">
            <a:off x="-721992" y="6201530"/>
            <a:ext cx="3501384" cy="4369902"/>
          </a:xfrm>
          <a:custGeom>
            <a:avLst/>
            <a:gdLst/>
            <a:ahLst/>
            <a:cxnLst/>
            <a:rect r="r" b="b" t="t" l="l"/>
            <a:pathLst>
              <a:path h="4369902" w="3501384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7698">
            <a:off x="5629685" y="1238706"/>
            <a:ext cx="7028629" cy="7809588"/>
          </a:xfrm>
          <a:custGeom>
            <a:avLst/>
            <a:gdLst/>
            <a:ahLst/>
            <a:cxnLst/>
            <a:rect r="r" b="b" t="t" l="l"/>
            <a:pathLst>
              <a:path h="7809588" w="7028629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19551" y="9180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9793">
            <a:off x="8615597" y="1639422"/>
            <a:ext cx="3107580" cy="2594830"/>
          </a:xfrm>
          <a:custGeom>
            <a:avLst/>
            <a:gdLst/>
            <a:ahLst/>
            <a:cxnLst/>
            <a:rect r="r" b="b" t="t" l="l"/>
            <a:pathLst>
              <a:path h="2594830" w="310758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6731391" y="6123894"/>
            <a:ext cx="2821665" cy="2356090"/>
          </a:xfrm>
          <a:custGeom>
            <a:avLst/>
            <a:gdLst/>
            <a:ahLst/>
            <a:cxnLst/>
            <a:rect r="r" b="b" t="t" l="l"/>
            <a:pathLst>
              <a:path h="2356090" w="2821665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73650" y="647688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19247" y="-150800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4658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0" y="0"/>
                </a:moveTo>
                <a:lnTo>
                  <a:pt x="2672690" y="0"/>
                </a:lnTo>
                <a:lnTo>
                  <a:pt x="2672690" y="2857218"/>
                </a:lnTo>
                <a:lnTo>
                  <a:pt x="0" y="285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81632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0" y="0"/>
                </a:moveTo>
                <a:lnTo>
                  <a:pt x="2672690" y="0"/>
                </a:lnTo>
                <a:lnTo>
                  <a:pt x="2672690" y="2857218"/>
                </a:lnTo>
                <a:lnTo>
                  <a:pt x="0" y="285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29057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0" y="0"/>
                </a:moveTo>
                <a:lnTo>
                  <a:pt x="2672690" y="0"/>
                </a:lnTo>
                <a:lnTo>
                  <a:pt x="2672690" y="2857218"/>
                </a:lnTo>
                <a:lnTo>
                  <a:pt x="0" y="285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76482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0" y="0"/>
                </a:moveTo>
                <a:lnTo>
                  <a:pt x="2672689" y="0"/>
                </a:lnTo>
                <a:lnTo>
                  <a:pt x="2672689" y="2857218"/>
                </a:lnTo>
                <a:lnTo>
                  <a:pt x="0" y="285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2138829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2672689" y="0"/>
                </a:moveTo>
                <a:lnTo>
                  <a:pt x="0" y="0"/>
                </a:lnTo>
                <a:lnTo>
                  <a:pt x="0" y="2857218"/>
                </a:lnTo>
                <a:lnTo>
                  <a:pt x="2672689" y="2857218"/>
                </a:lnTo>
                <a:lnTo>
                  <a:pt x="26726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6685119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2672689" y="0"/>
                </a:moveTo>
                <a:lnTo>
                  <a:pt x="0" y="0"/>
                </a:lnTo>
                <a:lnTo>
                  <a:pt x="0" y="2857218"/>
                </a:lnTo>
                <a:lnTo>
                  <a:pt x="2672689" y="2857218"/>
                </a:lnTo>
                <a:lnTo>
                  <a:pt x="26726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1232544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2672689" y="0"/>
                </a:moveTo>
                <a:lnTo>
                  <a:pt x="0" y="0"/>
                </a:lnTo>
                <a:lnTo>
                  <a:pt x="0" y="2857218"/>
                </a:lnTo>
                <a:lnTo>
                  <a:pt x="2672689" y="2857218"/>
                </a:lnTo>
                <a:lnTo>
                  <a:pt x="26726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779968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2672690" y="0"/>
                </a:moveTo>
                <a:lnTo>
                  <a:pt x="0" y="0"/>
                </a:lnTo>
                <a:lnTo>
                  <a:pt x="0" y="2857218"/>
                </a:lnTo>
                <a:lnTo>
                  <a:pt x="2672690" y="2857218"/>
                </a:lnTo>
                <a:lnTo>
                  <a:pt x="267269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893084">
            <a:off x="-343433" y="-2092184"/>
            <a:ext cx="6715726" cy="6936430"/>
          </a:xfrm>
          <a:custGeom>
            <a:avLst/>
            <a:gdLst/>
            <a:ahLst/>
            <a:cxnLst/>
            <a:rect r="r" b="b" t="t" l="l"/>
            <a:pathLst>
              <a:path h="6936430" w="6715726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119920">
            <a:off x="-544079" y="-517716"/>
            <a:ext cx="2752029" cy="2942036"/>
          </a:xfrm>
          <a:custGeom>
            <a:avLst/>
            <a:gdLst/>
            <a:ahLst/>
            <a:cxnLst/>
            <a:rect r="r" b="b" t="t" l="l"/>
            <a:pathLst>
              <a:path h="2942036" w="2752029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37500" y="628720"/>
            <a:ext cx="6992219" cy="1289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8053">
                <a:solidFill>
                  <a:srgbClr val="52256B"/>
                </a:solidFill>
                <a:latin typeface="Simonetta"/>
                <a:ea typeface="Simonetta"/>
                <a:cs typeface="Simonetta"/>
                <a:sym typeface="Simonetta"/>
              </a:rPr>
              <a:t>Améliorations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883661" y="4735448"/>
            <a:ext cx="259235" cy="259235"/>
          </a:xfrm>
          <a:custGeom>
            <a:avLst/>
            <a:gdLst/>
            <a:ahLst/>
            <a:cxnLst/>
            <a:rect r="r" b="b" t="t" l="l"/>
            <a:pathLst>
              <a:path h="259235" w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883661" y="5417209"/>
            <a:ext cx="259235" cy="259235"/>
          </a:xfrm>
          <a:custGeom>
            <a:avLst/>
            <a:gdLst/>
            <a:ahLst/>
            <a:cxnLst/>
            <a:rect r="r" b="b" t="t" l="l"/>
            <a:pathLst>
              <a:path h="259235" w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883661" y="5981372"/>
            <a:ext cx="259235" cy="259235"/>
          </a:xfrm>
          <a:custGeom>
            <a:avLst/>
            <a:gdLst/>
            <a:ahLst/>
            <a:cxnLst/>
            <a:rect r="r" b="b" t="t" l="l"/>
            <a:pathLst>
              <a:path h="259235" w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131593" y="236776"/>
            <a:ext cx="10642196" cy="9458252"/>
          </a:xfrm>
          <a:custGeom>
            <a:avLst/>
            <a:gdLst/>
            <a:ahLst/>
            <a:cxnLst/>
            <a:rect r="r" b="b" t="t" l="l"/>
            <a:pathLst>
              <a:path h="9458252" w="10642196">
                <a:moveTo>
                  <a:pt x="0" y="0"/>
                </a:moveTo>
                <a:lnTo>
                  <a:pt x="10642196" y="0"/>
                </a:lnTo>
                <a:lnTo>
                  <a:pt x="10642196" y="9458252"/>
                </a:lnTo>
                <a:lnTo>
                  <a:pt x="0" y="9458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4949" y="-2349804"/>
            <a:ext cx="9855808" cy="8229600"/>
          </a:xfrm>
          <a:custGeom>
            <a:avLst/>
            <a:gdLst/>
            <a:ahLst/>
            <a:cxnLst/>
            <a:rect r="r" b="b" t="t" l="l"/>
            <a:pathLst>
              <a:path h="8229600" w="9855808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757175" y="4795044"/>
            <a:ext cx="9855808" cy="8229600"/>
          </a:xfrm>
          <a:custGeom>
            <a:avLst/>
            <a:gdLst/>
            <a:ahLst/>
            <a:cxnLst/>
            <a:rect r="r" b="b" t="t" l="l"/>
            <a:pathLst>
              <a:path h="8229600" w="9855808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06874" y="3067707"/>
            <a:ext cx="10474252" cy="338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65"/>
              </a:lnSpc>
            </a:pPr>
            <a:r>
              <a:rPr lang="en-US" sz="10597">
                <a:solidFill>
                  <a:srgbClr val="8E3C7C"/>
                </a:solidFill>
                <a:latin typeface="Pacifico"/>
                <a:ea typeface="Pacifico"/>
                <a:cs typeface="Pacifico"/>
                <a:sym typeface="Pacifico"/>
              </a:rPr>
              <a:t>Merci pour votre attention</a:t>
            </a:r>
            <a:r>
              <a:rPr lang="en-US" sz="10597">
                <a:solidFill>
                  <a:srgbClr val="8E3C7C"/>
                </a:solidFill>
                <a:latin typeface="Pacifico"/>
                <a:ea typeface="Pacifico"/>
                <a:cs typeface="Pacifico"/>
                <a:sym typeface="Pacifico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613935" y="3435030"/>
            <a:ext cx="7591881" cy="7841380"/>
          </a:xfrm>
          <a:custGeom>
            <a:avLst/>
            <a:gdLst/>
            <a:ahLst/>
            <a:cxnLst/>
            <a:rect r="r" b="b" t="t" l="l"/>
            <a:pathLst>
              <a:path h="7841380" w="7591881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92138">
            <a:off x="-721992" y="6201530"/>
            <a:ext cx="3501384" cy="4369902"/>
          </a:xfrm>
          <a:custGeom>
            <a:avLst/>
            <a:gdLst/>
            <a:ahLst/>
            <a:cxnLst/>
            <a:rect r="r" b="b" t="t" l="l"/>
            <a:pathLst>
              <a:path h="4369902" w="3501384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8042" y="1205458"/>
            <a:ext cx="6319660" cy="1766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00"/>
              </a:lnSpc>
            </a:pPr>
            <a:r>
              <a:rPr lang="en-US" b="true" sz="10547">
                <a:solidFill>
                  <a:srgbClr val="52256B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sommaire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909583" y="2936281"/>
            <a:ext cx="736468" cy="736468"/>
          </a:xfrm>
          <a:custGeom>
            <a:avLst/>
            <a:gdLst/>
            <a:ahLst/>
            <a:cxnLst/>
            <a:rect r="r" b="b" t="t" l="l"/>
            <a:pathLst>
              <a:path h="736468" w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09583" y="4011948"/>
            <a:ext cx="736468" cy="736468"/>
          </a:xfrm>
          <a:custGeom>
            <a:avLst/>
            <a:gdLst/>
            <a:ahLst/>
            <a:cxnLst/>
            <a:rect r="r" b="b" t="t" l="l"/>
            <a:pathLst>
              <a:path h="736468" w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09583" y="5091316"/>
            <a:ext cx="736468" cy="736468"/>
          </a:xfrm>
          <a:custGeom>
            <a:avLst/>
            <a:gdLst/>
            <a:ahLst/>
            <a:cxnLst/>
            <a:rect r="r" b="b" t="t" l="l"/>
            <a:pathLst>
              <a:path h="736468" w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69416" y="6340285"/>
            <a:ext cx="816802" cy="816802"/>
          </a:xfrm>
          <a:custGeom>
            <a:avLst/>
            <a:gdLst/>
            <a:ahLst/>
            <a:cxnLst/>
            <a:rect r="r" b="b" t="t" l="l"/>
            <a:pathLst>
              <a:path h="816802" w="816802">
                <a:moveTo>
                  <a:pt x="0" y="0"/>
                </a:moveTo>
                <a:lnTo>
                  <a:pt x="816802" y="0"/>
                </a:lnTo>
                <a:lnTo>
                  <a:pt x="816802" y="816803"/>
                </a:lnTo>
                <a:lnTo>
                  <a:pt x="0" y="816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49750" y="7617529"/>
            <a:ext cx="736468" cy="736468"/>
          </a:xfrm>
          <a:custGeom>
            <a:avLst/>
            <a:gdLst/>
            <a:ahLst/>
            <a:cxnLst/>
            <a:rect r="r" b="b" t="t" l="l"/>
            <a:pathLst>
              <a:path h="736468" w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070881" y="3026004"/>
            <a:ext cx="413872" cy="52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70881" y="4101671"/>
            <a:ext cx="413872" cy="52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70881" y="5181039"/>
            <a:ext cx="413872" cy="52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70881" y="6470176"/>
            <a:ext cx="413872" cy="52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11048" y="7642863"/>
            <a:ext cx="413872" cy="52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39240" y="3049815"/>
            <a:ext cx="6218698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52256B"/>
                </a:solidFill>
                <a:latin typeface="Questrial"/>
                <a:ea typeface="Questrial"/>
                <a:cs typeface="Questrial"/>
                <a:sym typeface="Questrial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43326" y="4054046"/>
            <a:ext cx="6613249" cy="6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7"/>
              </a:lnSpc>
            </a:pPr>
            <a:r>
              <a:rPr lang="en-US" sz="3684">
                <a:solidFill>
                  <a:srgbClr val="52256B"/>
                </a:solidFill>
                <a:latin typeface="Questrial"/>
                <a:ea typeface="Questrial"/>
                <a:cs typeface="Questrial"/>
                <a:sym typeface="Questrial"/>
              </a:rPr>
              <a:t>Conception du projet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43326" y="5164637"/>
            <a:ext cx="6613249" cy="64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>
                <a:solidFill>
                  <a:srgbClr val="52256B"/>
                </a:solidFill>
                <a:latin typeface="Questrial"/>
                <a:ea typeface="Questrial"/>
                <a:cs typeface="Questrial"/>
                <a:sym typeface="Questrial"/>
              </a:rPr>
              <a:t>Les fonctions utilisées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43326" y="6303852"/>
            <a:ext cx="6810525" cy="630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6"/>
              </a:lnSpc>
            </a:pPr>
            <a:r>
              <a:rPr lang="en-US" sz="3676">
                <a:solidFill>
                  <a:srgbClr val="52256B"/>
                </a:solidFill>
                <a:latin typeface="Questrial"/>
                <a:ea typeface="Questrial"/>
                <a:cs typeface="Questrial"/>
                <a:sym typeface="Questrial"/>
              </a:rPr>
              <a:t>Explication de code avec son git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39240" y="7638871"/>
            <a:ext cx="6814494" cy="673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9"/>
              </a:lnSpc>
            </a:pPr>
            <a:r>
              <a:rPr lang="en-US" sz="3877">
                <a:solidFill>
                  <a:srgbClr val="52256B"/>
                </a:solidFill>
                <a:latin typeface="Questrial"/>
                <a:ea typeface="Questrial"/>
                <a:cs typeface="Questrial"/>
                <a:sym typeface="Questrial"/>
              </a:rPr>
              <a:t>Améliorations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356192" y="-2022514"/>
            <a:ext cx="5125736" cy="5695263"/>
          </a:xfrm>
          <a:custGeom>
            <a:avLst/>
            <a:gdLst/>
            <a:ahLst/>
            <a:cxnLst/>
            <a:rect r="r" b="b" t="t" l="l"/>
            <a:pathLst>
              <a:path h="5695263" w="5125736">
                <a:moveTo>
                  <a:pt x="0" y="0"/>
                </a:moveTo>
                <a:lnTo>
                  <a:pt x="5125736" y="0"/>
                </a:lnTo>
                <a:lnTo>
                  <a:pt x="5125736" y="5695263"/>
                </a:lnTo>
                <a:lnTo>
                  <a:pt x="0" y="5695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7698">
            <a:off x="5629685" y="1238706"/>
            <a:ext cx="7028629" cy="7809588"/>
          </a:xfrm>
          <a:custGeom>
            <a:avLst/>
            <a:gdLst/>
            <a:ahLst/>
            <a:cxnLst/>
            <a:rect r="r" b="b" t="t" l="l"/>
            <a:pathLst>
              <a:path h="7809588" w="7028629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6467461" y="-2167757"/>
            <a:ext cx="6079838" cy="15800559"/>
          </a:xfrm>
          <a:custGeom>
            <a:avLst/>
            <a:gdLst/>
            <a:ahLst/>
            <a:cxnLst/>
            <a:rect r="r" b="b" t="t" l="l"/>
            <a:pathLst>
              <a:path h="15800559" w="6079838">
                <a:moveTo>
                  <a:pt x="0" y="0"/>
                </a:moveTo>
                <a:lnTo>
                  <a:pt x="6079838" y="0"/>
                </a:lnTo>
                <a:lnTo>
                  <a:pt x="6079838" y="15800559"/>
                </a:lnTo>
                <a:lnTo>
                  <a:pt x="0" y="15800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405" t="0" r="-76405" b="-80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9793">
            <a:off x="8615597" y="1639422"/>
            <a:ext cx="3107580" cy="2594830"/>
          </a:xfrm>
          <a:custGeom>
            <a:avLst/>
            <a:gdLst/>
            <a:ahLst/>
            <a:cxnLst/>
            <a:rect r="r" b="b" t="t" l="l"/>
            <a:pathLst>
              <a:path h="2594830" w="310758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8323" y="263737"/>
            <a:ext cx="8595677" cy="145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47"/>
              </a:lnSpc>
            </a:pPr>
            <a:r>
              <a:rPr lang="en-US" sz="9099">
                <a:solidFill>
                  <a:srgbClr val="52256B"/>
                </a:solidFill>
                <a:latin typeface="Saint George"/>
                <a:ea typeface="Saint George"/>
                <a:cs typeface="Saint George"/>
                <a:sym typeface="Saint George"/>
              </a:rPr>
              <a:t>Introduction</a:t>
            </a:r>
            <a:r>
              <a:rPr lang="en-US" sz="9099">
                <a:solidFill>
                  <a:srgbClr val="52256B"/>
                </a:solidFill>
                <a:latin typeface="Saint George"/>
                <a:ea typeface="Saint George"/>
                <a:cs typeface="Saint George"/>
                <a:sym typeface="Saint George"/>
              </a:rPr>
              <a:t>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6731391" y="6123894"/>
            <a:ext cx="2821665" cy="2356090"/>
          </a:xfrm>
          <a:custGeom>
            <a:avLst/>
            <a:gdLst/>
            <a:ahLst/>
            <a:cxnLst/>
            <a:rect r="r" b="b" t="t" l="l"/>
            <a:pathLst>
              <a:path h="2356090" w="2821665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73650" y="647688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19247" y="-150800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272541"/>
            <a:ext cx="16708456" cy="13526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63"/>
              </a:lnSpc>
              <a:spcBef>
                <a:spcPct val="0"/>
              </a:spcBef>
            </a:pPr>
            <a:r>
              <a:rPr lang="en-US" sz="3877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Le plateau de jeu du morpion est une grille de 3x3. Au début, chaque case est vide, puis les joueurs remplissent les cases avec des X et des O.</a:t>
            </a:r>
          </a:p>
          <a:p>
            <a:pPr algn="just">
              <a:lnSpc>
                <a:spcPts val="4963"/>
              </a:lnSpc>
              <a:spcBef>
                <a:spcPct val="0"/>
              </a:spcBef>
            </a:pPr>
          </a:p>
          <a:p>
            <a:pPr algn="just">
              <a:lnSpc>
                <a:spcPts val="4963"/>
              </a:lnSpc>
              <a:spcBef>
                <a:spcPct val="0"/>
              </a:spcBef>
            </a:pPr>
          </a:p>
          <a:p>
            <a:pPr algn="just" marL="837202" indent="-418601" lvl="1">
              <a:lnSpc>
                <a:spcPts val="4963"/>
              </a:lnSpc>
              <a:spcBef>
                <a:spcPct val="0"/>
              </a:spcBef>
              <a:buFont typeface="Arial"/>
              <a:buChar char="•"/>
            </a:pPr>
            <a:r>
              <a:rPr lang="en-US" sz="3877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Les joueurs alternent pour jouer. L'un joue avec un X et l'autre avec un O.</a:t>
            </a:r>
          </a:p>
          <a:p>
            <a:pPr algn="just">
              <a:lnSpc>
                <a:spcPts val="4963"/>
              </a:lnSpc>
              <a:spcBef>
                <a:spcPct val="0"/>
              </a:spcBef>
            </a:pPr>
            <a:r>
              <a:rPr lang="en-US" sz="3877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       Le joueur choisit une case vide, et cette case est remplie avec son symbole.</a:t>
            </a:r>
          </a:p>
          <a:p>
            <a:pPr algn="just">
              <a:lnSpc>
                <a:spcPts val="4963"/>
              </a:lnSpc>
              <a:spcBef>
                <a:spcPct val="0"/>
              </a:spcBef>
            </a:pPr>
          </a:p>
          <a:p>
            <a:pPr algn="just" marL="837202" indent="-418601" lvl="1">
              <a:lnSpc>
                <a:spcPts val="4963"/>
              </a:lnSpc>
              <a:spcBef>
                <a:spcPct val="0"/>
              </a:spcBef>
              <a:buFont typeface="Arial"/>
              <a:buChar char="•"/>
            </a:pPr>
            <a:r>
              <a:rPr lang="en-US" sz="3877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Après chaque tour, il faut vérifier si un joueur a gagné ou si la partie est terminée sans gagnant (égalité).</a:t>
            </a:r>
          </a:p>
          <a:p>
            <a:pPr algn="just">
              <a:lnSpc>
                <a:spcPts val="4963"/>
              </a:lnSpc>
              <a:spcBef>
                <a:spcPct val="0"/>
              </a:spcBef>
            </a:pPr>
          </a:p>
          <a:p>
            <a:pPr algn="just" marL="837202" indent="-418601" lvl="1">
              <a:lnSpc>
                <a:spcPts val="4963"/>
              </a:lnSpc>
              <a:buFont typeface="Arial"/>
              <a:buChar char="•"/>
            </a:pPr>
            <a:r>
              <a:rPr lang="en-US" sz="3877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.Le jeu doit alterner entre les joueurs et afficher le statut de la partie.</a:t>
            </a:r>
          </a:p>
          <a:p>
            <a:pPr algn="just">
              <a:lnSpc>
                <a:spcPts val="4360"/>
              </a:lnSpc>
              <a:spcBef>
                <a:spcPct val="0"/>
              </a:spcBef>
            </a:pPr>
          </a:p>
          <a:p>
            <a:pPr algn="just">
              <a:lnSpc>
                <a:spcPts val="4360"/>
              </a:lnSpc>
              <a:spcBef>
                <a:spcPct val="0"/>
              </a:spcBef>
            </a:pPr>
          </a:p>
          <a:p>
            <a:pPr algn="just">
              <a:lnSpc>
                <a:spcPts val="4360"/>
              </a:lnSpc>
              <a:spcBef>
                <a:spcPct val="0"/>
              </a:spcBef>
            </a:pPr>
          </a:p>
          <a:p>
            <a:pPr algn="just">
              <a:lnSpc>
                <a:spcPts val="4360"/>
              </a:lnSpc>
              <a:spcBef>
                <a:spcPct val="0"/>
              </a:spcBef>
            </a:pPr>
          </a:p>
          <a:p>
            <a:pPr algn="just">
              <a:lnSpc>
                <a:spcPts val="4360"/>
              </a:lnSpc>
              <a:spcBef>
                <a:spcPct val="0"/>
              </a:spcBef>
            </a:pPr>
          </a:p>
          <a:p>
            <a:pPr algn="just">
              <a:lnSpc>
                <a:spcPts val="4360"/>
              </a:lnSpc>
              <a:spcBef>
                <a:spcPct val="0"/>
              </a:spcBef>
            </a:pPr>
          </a:p>
          <a:p>
            <a:pPr algn="just">
              <a:lnSpc>
                <a:spcPts val="4360"/>
              </a:lnSpc>
              <a:spcBef>
                <a:spcPct val="0"/>
              </a:spcBef>
            </a:pPr>
          </a:p>
          <a:p>
            <a:pPr algn="just">
              <a:lnSpc>
                <a:spcPts val="4360"/>
              </a:lnSpc>
              <a:spcBef>
                <a:spcPct val="0"/>
              </a:spcBef>
            </a:pPr>
          </a:p>
          <a:p>
            <a:pPr algn="just">
              <a:lnSpc>
                <a:spcPts val="4360"/>
              </a:lnSpc>
              <a:spcBef>
                <a:spcPct val="0"/>
              </a:spcBef>
            </a:pPr>
          </a:p>
          <a:p>
            <a:pPr algn="just">
              <a:lnSpc>
                <a:spcPts val="4360"/>
              </a:lnSpc>
              <a:spcBef>
                <a:spcPct val="0"/>
              </a:spcBef>
            </a:pPr>
          </a:p>
          <a:p>
            <a:pPr algn="just">
              <a:lnSpc>
                <a:spcPts val="4360"/>
              </a:lnSpc>
              <a:spcBef>
                <a:spcPct val="0"/>
              </a:spcBef>
            </a:pPr>
          </a:p>
          <a:p>
            <a:pPr algn="just">
              <a:lnSpc>
                <a:spcPts val="4360"/>
              </a:lnSpc>
              <a:spcBef>
                <a:spcPct val="0"/>
              </a:spcBef>
            </a:pPr>
            <a:r>
              <a:rPr lang="en-US" sz="3406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7698">
            <a:off x="5629685" y="1238706"/>
            <a:ext cx="7028629" cy="7809588"/>
          </a:xfrm>
          <a:custGeom>
            <a:avLst/>
            <a:gdLst/>
            <a:ahLst/>
            <a:cxnLst/>
            <a:rect r="r" b="b" t="t" l="l"/>
            <a:pathLst>
              <a:path h="7809588" w="7028629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6467461" y="-2167757"/>
            <a:ext cx="6079838" cy="15800559"/>
          </a:xfrm>
          <a:custGeom>
            <a:avLst/>
            <a:gdLst/>
            <a:ahLst/>
            <a:cxnLst/>
            <a:rect r="r" b="b" t="t" l="l"/>
            <a:pathLst>
              <a:path h="15800559" w="6079838">
                <a:moveTo>
                  <a:pt x="0" y="0"/>
                </a:moveTo>
                <a:lnTo>
                  <a:pt x="6079838" y="0"/>
                </a:lnTo>
                <a:lnTo>
                  <a:pt x="6079838" y="15800559"/>
                </a:lnTo>
                <a:lnTo>
                  <a:pt x="0" y="15800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405" t="0" r="-76405" b="-80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9793">
            <a:off x="8615597" y="1639422"/>
            <a:ext cx="3107580" cy="2594830"/>
          </a:xfrm>
          <a:custGeom>
            <a:avLst/>
            <a:gdLst/>
            <a:ahLst/>
            <a:cxnLst/>
            <a:rect r="r" b="b" t="t" l="l"/>
            <a:pathLst>
              <a:path h="2594830" w="310758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9880" y="489727"/>
            <a:ext cx="8595677" cy="145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47"/>
              </a:lnSpc>
            </a:pPr>
            <a:r>
              <a:rPr lang="en-US" sz="9099">
                <a:solidFill>
                  <a:srgbClr val="52256B"/>
                </a:solidFill>
                <a:latin typeface="Saint George"/>
                <a:ea typeface="Saint George"/>
                <a:cs typeface="Saint George"/>
                <a:sym typeface="Saint George"/>
              </a:rPr>
              <a:t>outils utilisés</a:t>
            </a:r>
            <a:r>
              <a:rPr lang="en-US" sz="9099">
                <a:solidFill>
                  <a:srgbClr val="52256B"/>
                </a:solidFill>
                <a:latin typeface="Saint George"/>
                <a:ea typeface="Saint George"/>
                <a:cs typeface="Saint George"/>
                <a:sym typeface="Saint George"/>
              </a:rPr>
              <a:t>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6731391" y="6123894"/>
            <a:ext cx="2821665" cy="2356090"/>
          </a:xfrm>
          <a:custGeom>
            <a:avLst/>
            <a:gdLst/>
            <a:ahLst/>
            <a:cxnLst/>
            <a:rect r="r" b="b" t="t" l="l"/>
            <a:pathLst>
              <a:path h="2356090" w="2821665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73650" y="647688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19247" y="-150800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31813" y="1826508"/>
            <a:ext cx="16027487" cy="790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55"/>
              </a:lnSpc>
            </a:pPr>
          </a:p>
          <a:p>
            <a:pPr algn="just">
              <a:lnSpc>
                <a:spcPts val="9918"/>
              </a:lnSpc>
            </a:pPr>
          </a:p>
          <a:p>
            <a:pPr algn="just" marL="991412" indent="-495706" lvl="1">
              <a:lnSpc>
                <a:spcPts val="9918"/>
              </a:lnSpc>
              <a:buFont typeface="Arial"/>
              <a:buChar char="•"/>
            </a:pPr>
            <a:r>
              <a:rPr lang="en-US" sz="4591" spc="312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Draw.io pour schématiser le fonctionnement du jeu</a:t>
            </a:r>
          </a:p>
          <a:p>
            <a:pPr algn="just" marL="991412" indent="-495706" lvl="1">
              <a:lnSpc>
                <a:spcPts val="9918"/>
              </a:lnSpc>
              <a:buFont typeface="Arial"/>
              <a:buChar char="•"/>
            </a:pPr>
            <a:r>
              <a:rPr lang="en-US" sz="4591" spc="312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Python pour coder le jeu </a:t>
            </a:r>
          </a:p>
          <a:p>
            <a:pPr algn="just" marL="991412" indent="-495706" lvl="1">
              <a:lnSpc>
                <a:spcPts val="9918"/>
              </a:lnSpc>
              <a:buFont typeface="Arial"/>
              <a:buChar char="•"/>
            </a:pPr>
            <a:r>
              <a:rPr lang="en-US" sz="4591" spc="312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Git pour gérer la version du projet.</a:t>
            </a:r>
          </a:p>
          <a:p>
            <a:pPr algn="just">
              <a:lnSpc>
                <a:spcPts val="1928"/>
              </a:lnSpc>
              <a:spcBef>
                <a:spcPct val="0"/>
              </a:spcBef>
            </a:pPr>
          </a:p>
          <a:p>
            <a:pPr algn="just">
              <a:lnSpc>
                <a:spcPts val="1928"/>
              </a:lnSpc>
              <a:spcBef>
                <a:spcPct val="0"/>
              </a:spcBef>
            </a:pPr>
          </a:p>
          <a:p>
            <a:pPr algn="just">
              <a:lnSpc>
                <a:spcPts val="1928"/>
              </a:lnSpc>
              <a:spcBef>
                <a:spcPct val="0"/>
              </a:spcBef>
            </a:pPr>
          </a:p>
          <a:p>
            <a:pPr algn="just">
              <a:lnSpc>
                <a:spcPts val="1928"/>
              </a:lnSpc>
              <a:spcBef>
                <a:spcPct val="0"/>
              </a:spcBef>
            </a:pPr>
          </a:p>
          <a:p>
            <a:pPr algn="just">
              <a:lnSpc>
                <a:spcPts val="1928"/>
              </a:lnSpc>
              <a:spcBef>
                <a:spcPct val="0"/>
              </a:spcBef>
            </a:pPr>
          </a:p>
          <a:p>
            <a:pPr algn="just">
              <a:lnSpc>
                <a:spcPts val="1928"/>
              </a:lnSpc>
              <a:spcBef>
                <a:spcPct val="0"/>
              </a:spcBef>
            </a:pPr>
          </a:p>
          <a:p>
            <a:pPr algn="just">
              <a:lnSpc>
                <a:spcPts val="1928"/>
              </a:lnSpc>
              <a:spcBef>
                <a:spcPct val="0"/>
              </a:spcBef>
            </a:pPr>
          </a:p>
          <a:p>
            <a:pPr algn="just">
              <a:lnSpc>
                <a:spcPts val="1928"/>
              </a:lnSpc>
              <a:spcBef>
                <a:spcPct val="0"/>
              </a:spcBef>
            </a:pPr>
          </a:p>
          <a:p>
            <a:pPr algn="just">
              <a:lnSpc>
                <a:spcPts val="1928"/>
              </a:lnSpc>
              <a:spcBef>
                <a:spcPct val="0"/>
              </a:spcBef>
            </a:pPr>
          </a:p>
          <a:p>
            <a:pPr algn="just">
              <a:lnSpc>
                <a:spcPts val="1928"/>
              </a:lnSpc>
              <a:spcBef>
                <a:spcPct val="0"/>
              </a:spcBef>
            </a:pPr>
          </a:p>
          <a:p>
            <a:pPr algn="just">
              <a:lnSpc>
                <a:spcPts val="1928"/>
              </a:lnSpc>
              <a:spcBef>
                <a:spcPct val="0"/>
              </a:spcBef>
            </a:pPr>
            <a:r>
              <a:rPr lang="en-US" sz="1506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93084">
            <a:off x="-343433" y="-2092184"/>
            <a:ext cx="6715726" cy="6936430"/>
          </a:xfrm>
          <a:custGeom>
            <a:avLst/>
            <a:gdLst/>
            <a:ahLst/>
            <a:cxnLst/>
            <a:rect r="r" b="b" t="t" l="l"/>
            <a:pathLst>
              <a:path h="6936430" w="6715726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84770" y="-331591"/>
            <a:ext cx="4486062" cy="5293288"/>
          </a:xfrm>
          <a:custGeom>
            <a:avLst/>
            <a:gdLst/>
            <a:ahLst/>
            <a:cxnLst/>
            <a:rect r="r" b="b" t="t" l="l"/>
            <a:pathLst>
              <a:path h="5293288" w="4486062">
                <a:moveTo>
                  <a:pt x="0" y="0"/>
                </a:moveTo>
                <a:lnTo>
                  <a:pt x="4486061" y="0"/>
                </a:lnTo>
                <a:lnTo>
                  <a:pt x="4486061" y="5293288"/>
                </a:lnTo>
                <a:lnTo>
                  <a:pt x="0" y="5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16179">
            <a:off x="15658628" y="7006715"/>
            <a:ext cx="3201345" cy="4503170"/>
          </a:xfrm>
          <a:custGeom>
            <a:avLst/>
            <a:gdLst/>
            <a:ahLst/>
            <a:cxnLst/>
            <a:rect r="r" b="b" t="t" l="l"/>
            <a:pathLst>
              <a:path h="4503170" w="3201345">
                <a:moveTo>
                  <a:pt x="0" y="0"/>
                </a:moveTo>
                <a:lnTo>
                  <a:pt x="3201344" y="0"/>
                </a:lnTo>
                <a:lnTo>
                  <a:pt x="3201344" y="4503170"/>
                </a:lnTo>
                <a:lnTo>
                  <a:pt x="0" y="4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55" y="7869213"/>
            <a:ext cx="2785137" cy="2778174"/>
          </a:xfrm>
          <a:custGeom>
            <a:avLst/>
            <a:gdLst/>
            <a:ahLst/>
            <a:cxnLst/>
            <a:rect r="r" b="b" t="t" l="l"/>
            <a:pathLst>
              <a:path h="2778174" w="2785137">
                <a:moveTo>
                  <a:pt x="0" y="0"/>
                </a:moveTo>
                <a:lnTo>
                  <a:pt x="2785137" y="0"/>
                </a:lnTo>
                <a:lnTo>
                  <a:pt x="2785137" y="2778174"/>
                </a:lnTo>
                <a:lnTo>
                  <a:pt x="0" y="2778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83205" y="238759"/>
            <a:ext cx="7004228" cy="1513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59"/>
              </a:lnSpc>
            </a:pPr>
            <a:r>
              <a:rPr lang="en-US" sz="9499">
                <a:solidFill>
                  <a:srgbClr val="52256B"/>
                </a:solidFill>
                <a:latin typeface="Simonetta"/>
                <a:ea typeface="Simonetta"/>
                <a:cs typeface="Simonetta"/>
                <a:sym typeface="Simonetta"/>
              </a:rPr>
              <a:t>Conception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5492" y="1028700"/>
            <a:ext cx="8137017" cy="8229600"/>
          </a:xfrm>
          <a:custGeom>
            <a:avLst/>
            <a:gdLst/>
            <a:ahLst/>
            <a:cxnLst/>
            <a:rect r="r" b="b" t="t" l="l"/>
            <a:pathLst>
              <a:path h="8229600" w="8137017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19551" y="9180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91994" y="-2581346"/>
            <a:ext cx="4130153" cy="5059207"/>
          </a:xfrm>
          <a:custGeom>
            <a:avLst/>
            <a:gdLst/>
            <a:ahLst/>
            <a:cxnLst/>
            <a:rect r="r" b="b" t="t" l="l"/>
            <a:pathLst>
              <a:path h="5059207" w="4130153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43832" y="7023908"/>
            <a:ext cx="4130153" cy="5059207"/>
          </a:xfrm>
          <a:custGeom>
            <a:avLst/>
            <a:gdLst/>
            <a:ahLst/>
            <a:cxnLst/>
            <a:rect r="r" b="b" t="t" l="l"/>
            <a:pathLst>
              <a:path h="5059207" w="4130153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645527">
            <a:off x="15615307" y="-1352751"/>
            <a:ext cx="3621292" cy="4762902"/>
          </a:xfrm>
          <a:custGeom>
            <a:avLst/>
            <a:gdLst/>
            <a:ahLst/>
            <a:cxnLst/>
            <a:rect r="r" b="b" t="t" l="l"/>
            <a:pathLst>
              <a:path h="4762902" w="362129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304412">
            <a:off x="-489401" y="7036197"/>
            <a:ext cx="3621292" cy="4762902"/>
          </a:xfrm>
          <a:custGeom>
            <a:avLst/>
            <a:gdLst/>
            <a:ahLst/>
            <a:cxnLst/>
            <a:rect r="r" b="b" t="t" l="l"/>
            <a:pathLst>
              <a:path h="4762902" w="362129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6904" y="1078311"/>
            <a:ext cx="17841096" cy="8241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26"/>
              </a:lnSpc>
              <a:spcBef>
                <a:spcPct val="0"/>
              </a:spcBef>
            </a:pPr>
            <a:r>
              <a:rPr lang="en-US" sz="7286">
                <a:solidFill>
                  <a:srgbClr val="C45C86"/>
                </a:solidFill>
                <a:latin typeface="Simonetta"/>
                <a:ea typeface="Simonetta"/>
                <a:cs typeface="Simonetta"/>
                <a:sym typeface="Simonetta"/>
              </a:rPr>
              <a:t>L</a:t>
            </a:r>
            <a:r>
              <a:rPr lang="en-US" sz="7286">
                <a:solidFill>
                  <a:srgbClr val="C45C86"/>
                </a:solidFill>
                <a:latin typeface="Simonetta"/>
                <a:ea typeface="Simonetta"/>
                <a:cs typeface="Simonetta"/>
                <a:sym typeface="Simonetta"/>
              </a:rPr>
              <a:t>es fonctions  utilisées :</a:t>
            </a:r>
          </a:p>
          <a:p>
            <a:pPr algn="l">
              <a:lnSpc>
                <a:spcPts val="9326"/>
              </a:lnSpc>
              <a:spcBef>
                <a:spcPct val="0"/>
              </a:spcBef>
            </a:pPr>
          </a:p>
          <a:p>
            <a:pPr algn="just" marL="1573109" indent="-786555" lvl="1">
              <a:lnSpc>
                <a:spcPts val="9326"/>
              </a:lnSpc>
              <a:buFont typeface="Arial"/>
              <a:buChar char="•"/>
            </a:pPr>
            <a:r>
              <a:rPr lang="en-US" sz="7286">
                <a:solidFill>
                  <a:srgbClr val="001454"/>
                </a:solidFill>
                <a:latin typeface="Simonetta"/>
                <a:ea typeface="Simonetta"/>
                <a:cs typeface="Simonetta"/>
                <a:sym typeface="Simonetta"/>
              </a:rPr>
              <a:t>jouer()</a:t>
            </a:r>
          </a:p>
          <a:p>
            <a:pPr algn="just" marL="1573109" indent="-786555" lvl="1">
              <a:lnSpc>
                <a:spcPts val="9326"/>
              </a:lnSpc>
              <a:buFont typeface="Arial"/>
              <a:buChar char="•"/>
            </a:pPr>
            <a:r>
              <a:rPr lang="en-US" sz="7286">
                <a:solidFill>
                  <a:srgbClr val="001454"/>
                </a:solidFill>
                <a:latin typeface="Simonetta"/>
                <a:ea typeface="Simonetta"/>
                <a:cs typeface="Simonetta"/>
                <a:sym typeface="Simonetta"/>
              </a:rPr>
              <a:t>choix_joueur()</a:t>
            </a:r>
          </a:p>
          <a:p>
            <a:pPr algn="just" marL="1573109" indent="-786555" lvl="1">
              <a:lnSpc>
                <a:spcPts val="9326"/>
              </a:lnSpc>
              <a:buFont typeface="Arial"/>
              <a:buChar char="•"/>
            </a:pPr>
            <a:r>
              <a:rPr lang="en-US" sz="7286">
                <a:solidFill>
                  <a:srgbClr val="001454"/>
                </a:solidFill>
                <a:latin typeface="Simonetta"/>
                <a:ea typeface="Simonetta"/>
                <a:cs typeface="Simonetta"/>
                <a:sym typeface="Simonetta"/>
              </a:rPr>
              <a:t>affichage_grille()</a:t>
            </a:r>
          </a:p>
          <a:p>
            <a:pPr algn="just" marL="1573109" indent="-786555" lvl="1">
              <a:lnSpc>
                <a:spcPts val="9326"/>
              </a:lnSpc>
              <a:buFont typeface="Arial"/>
              <a:buChar char="•"/>
            </a:pPr>
            <a:r>
              <a:rPr lang="en-US" sz="7286">
                <a:solidFill>
                  <a:srgbClr val="001454"/>
                </a:solidFill>
                <a:latin typeface="Simonetta"/>
                <a:ea typeface="Simonetta"/>
                <a:cs typeface="Simonetta"/>
                <a:sym typeface="Simonetta"/>
              </a:rPr>
              <a:t>verifier_victoire()</a:t>
            </a:r>
          </a:p>
          <a:p>
            <a:pPr algn="just" marL="1573109" indent="-786555" lvl="1">
              <a:lnSpc>
                <a:spcPts val="9326"/>
              </a:lnSpc>
              <a:buFont typeface="Arial"/>
              <a:buChar char="•"/>
            </a:pPr>
            <a:r>
              <a:rPr lang="en-US" sz="7286">
                <a:solidFill>
                  <a:srgbClr val="001454"/>
                </a:solidFill>
                <a:latin typeface="Simonetta"/>
                <a:ea typeface="Simonetta"/>
                <a:cs typeface="Simonetta"/>
                <a:sym typeface="Simonetta"/>
              </a:rPr>
              <a:t>joueur_suivant()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93084">
            <a:off x="-343433" y="-2092184"/>
            <a:ext cx="6715726" cy="6936430"/>
          </a:xfrm>
          <a:custGeom>
            <a:avLst/>
            <a:gdLst/>
            <a:ahLst/>
            <a:cxnLst/>
            <a:rect r="r" b="b" t="t" l="l"/>
            <a:pathLst>
              <a:path h="6936430" w="6715726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119920">
            <a:off x="-544079" y="-517716"/>
            <a:ext cx="2752029" cy="2942036"/>
          </a:xfrm>
          <a:custGeom>
            <a:avLst/>
            <a:gdLst/>
            <a:ahLst/>
            <a:cxnLst/>
            <a:rect r="r" b="b" t="t" l="l"/>
            <a:pathLst>
              <a:path h="2942036" w="2752029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61486" y="3921958"/>
            <a:ext cx="16230600" cy="232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09"/>
              </a:lnSpc>
            </a:pPr>
            <a:r>
              <a:rPr lang="en-US" sz="14538">
                <a:solidFill>
                  <a:srgbClr val="8E3C7C"/>
                </a:solidFill>
                <a:latin typeface="Simonetta"/>
                <a:ea typeface="Simonetta"/>
                <a:cs typeface="Simonetta"/>
                <a:sym typeface="Simonetta"/>
              </a:rPr>
              <a:t>Explications du code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7698">
            <a:off x="5629685" y="1238706"/>
            <a:ext cx="7028629" cy="7809588"/>
          </a:xfrm>
          <a:custGeom>
            <a:avLst/>
            <a:gdLst/>
            <a:ahLst/>
            <a:cxnLst/>
            <a:rect r="r" b="b" t="t" l="l"/>
            <a:pathLst>
              <a:path h="7809588" w="7028629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19551" y="9180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9793">
            <a:off x="8615597" y="1639422"/>
            <a:ext cx="3107580" cy="2594830"/>
          </a:xfrm>
          <a:custGeom>
            <a:avLst/>
            <a:gdLst/>
            <a:ahLst/>
            <a:cxnLst/>
            <a:rect r="r" b="b" t="t" l="l"/>
            <a:pathLst>
              <a:path h="2594830" w="310758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6731391" y="6123894"/>
            <a:ext cx="2821665" cy="2356090"/>
          </a:xfrm>
          <a:custGeom>
            <a:avLst/>
            <a:gdLst/>
            <a:ahLst/>
            <a:cxnLst/>
            <a:rect r="r" b="b" t="t" l="l"/>
            <a:pathLst>
              <a:path h="2356090" w="2821665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73650" y="647688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19247" y="-150800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841188" y="-2681722"/>
            <a:ext cx="7591881" cy="7841380"/>
          </a:xfrm>
          <a:custGeom>
            <a:avLst/>
            <a:gdLst/>
            <a:ahLst/>
            <a:cxnLst/>
            <a:rect r="r" b="b" t="t" l="l"/>
            <a:pathLst>
              <a:path h="7841380" w="7591881">
                <a:moveTo>
                  <a:pt x="0" y="0"/>
                </a:moveTo>
                <a:lnTo>
                  <a:pt x="7591881" y="0"/>
                </a:lnTo>
                <a:lnTo>
                  <a:pt x="7591881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819869">
            <a:off x="-1281914" y="-1600921"/>
            <a:ext cx="4019228" cy="4742452"/>
          </a:xfrm>
          <a:custGeom>
            <a:avLst/>
            <a:gdLst/>
            <a:ahLst/>
            <a:cxnLst/>
            <a:rect r="r" b="b" t="t" l="l"/>
            <a:pathLst>
              <a:path h="4742452" w="4019228">
                <a:moveTo>
                  <a:pt x="0" y="0"/>
                </a:moveTo>
                <a:lnTo>
                  <a:pt x="4019228" y="0"/>
                </a:lnTo>
                <a:lnTo>
                  <a:pt x="4019228" y="4742453"/>
                </a:lnTo>
                <a:lnTo>
                  <a:pt x="0" y="4742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DAGYE6CxVAk</dc:identifier>
  <dcterms:modified xsi:type="dcterms:W3CDTF">2011-08-01T06:04:30Z</dcterms:modified>
  <cp:revision>1</cp:revision>
  <dc:title>Pink Rose Watercolor Organic Creative Project Presentation</dc:title>
</cp:coreProperties>
</file>